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1061700" cy="15240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ato" panose="020B0604020202020204" charset="0"/>
      <p:regular r:id="rId7"/>
    </p:embeddedFont>
    <p:embeddedFont>
      <p:font typeface="Montserrat Heavy" panose="020B0604020202020204" charset="0"/>
      <p:regular r:id="rId8"/>
    </p:embeddedFont>
    <p:embeddedFont>
      <p:font typeface="Open Sans 2 Medium" panose="020B0604020202020204" charset="0"/>
      <p:regular r:id="rId9"/>
    </p:embeddedFont>
    <p:embeddedFont>
      <p:font typeface="Open Sans 2 Ultra-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2" d="100"/>
          <a:sy n="52" d="100"/>
        </p:scale>
        <p:origin x="1320" y="-2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0313" y="-847237"/>
            <a:ext cx="4310303" cy="4403248"/>
          </a:xfrm>
          <a:custGeom>
            <a:avLst/>
            <a:gdLst/>
            <a:ahLst/>
            <a:cxnLst/>
            <a:rect l="l" t="t" r="r" b="b"/>
            <a:pathLst>
              <a:path w="4310303" h="4403248">
                <a:moveTo>
                  <a:pt x="0" y="0"/>
                </a:moveTo>
                <a:lnTo>
                  <a:pt x="4310303" y="0"/>
                </a:lnTo>
                <a:lnTo>
                  <a:pt x="4310303" y="4403248"/>
                </a:lnTo>
                <a:lnTo>
                  <a:pt x="0" y="44032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366772" y="2383317"/>
            <a:ext cx="5303519" cy="3341707"/>
            <a:chOff x="0" y="0"/>
            <a:chExt cx="2700612" cy="17016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00612" cy="1701635"/>
            </a:xfrm>
            <a:custGeom>
              <a:avLst/>
              <a:gdLst/>
              <a:ahLst/>
              <a:cxnLst/>
              <a:rect l="l" t="t" r="r" b="b"/>
              <a:pathLst>
                <a:path w="2700612" h="1701635">
                  <a:moveTo>
                    <a:pt x="0" y="0"/>
                  </a:moveTo>
                  <a:lnTo>
                    <a:pt x="2700612" y="0"/>
                  </a:lnTo>
                  <a:lnTo>
                    <a:pt x="2700612" y="1701635"/>
                  </a:lnTo>
                  <a:lnTo>
                    <a:pt x="0" y="1701635"/>
                  </a:lnTo>
                  <a:close/>
                </a:path>
              </a:pathLst>
            </a:custGeom>
            <a:solidFill>
              <a:srgbClr val="F3F4F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700612" cy="1720685"/>
            </a:xfrm>
            <a:prstGeom prst="rect">
              <a:avLst/>
            </a:prstGeom>
          </p:spPr>
          <p:txBody>
            <a:bodyPr lIns="36204" tIns="36204" rIns="36204" bIns="36204" rtlCol="0" anchor="ctr"/>
            <a:lstStyle/>
            <a:p>
              <a:pPr algn="ctr">
                <a:lnSpc>
                  <a:spcPts val="139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7717532" y="-713427"/>
            <a:ext cx="4310303" cy="4403248"/>
          </a:xfrm>
          <a:custGeom>
            <a:avLst/>
            <a:gdLst/>
            <a:ahLst/>
            <a:cxnLst/>
            <a:rect l="l" t="t" r="r" b="b"/>
            <a:pathLst>
              <a:path w="4310303" h="4403248">
                <a:moveTo>
                  <a:pt x="4310304" y="0"/>
                </a:moveTo>
                <a:lnTo>
                  <a:pt x="0" y="0"/>
                </a:lnTo>
                <a:lnTo>
                  <a:pt x="0" y="4403248"/>
                </a:lnTo>
                <a:lnTo>
                  <a:pt x="4310304" y="4403248"/>
                </a:lnTo>
                <a:lnTo>
                  <a:pt x="4310304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-1671064" y="11015051"/>
            <a:ext cx="4396688" cy="4491495"/>
          </a:xfrm>
          <a:custGeom>
            <a:avLst/>
            <a:gdLst/>
            <a:ahLst/>
            <a:cxnLst/>
            <a:rect l="l" t="t" r="r" b="b"/>
            <a:pathLst>
              <a:path w="4396688" h="4491495">
                <a:moveTo>
                  <a:pt x="4396688" y="4491495"/>
                </a:moveTo>
                <a:lnTo>
                  <a:pt x="0" y="4491495"/>
                </a:lnTo>
                <a:lnTo>
                  <a:pt x="0" y="0"/>
                </a:lnTo>
                <a:lnTo>
                  <a:pt x="4396688" y="0"/>
                </a:lnTo>
                <a:lnTo>
                  <a:pt x="4396688" y="4491495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87312" y="2383317"/>
            <a:ext cx="10222337" cy="3341707"/>
            <a:chOff x="0" y="0"/>
            <a:chExt cx="5205330" cy="17016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05330" cy="1701635"/>
            </a:xfrm>
            <a:custGeom>
              <a:avLst/>
              <a:gdLst/>
              <a:ahLst/>
              <a:cxnLst/>
              <a:rect l="l" t="t" r="r" b="b"/>
              <a:pathLst>
                <a:path w="5205330" h="1701635">
                  <a:moveTo>
                    <a:pt x="0" y="0"/>
                  </a:moveTo>
                  <a:lnTo>
                    <a:pt x="5205330" y="0"/>
                  </a:lnTo>
                  <a:lnTo>
                    <a:pt x="5205330" y="1701635"/>
                  </a:lnTo>
                  <a:lnTo>
                    <a:pt x="0" y="1701635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5205330" cy="1720685"/>
            </a:xfrm>
            <a:prstGeom prst="rect">
              <a:avLst/>
            </a:prstGeom>
          </p:spPr>
          <p:txBody>
            <a:bodyPr lIns="36204" tIns="36204" rIns="36204" bIns="36204" rtlCol="0" anchor="ctr"/>
            <a:lstStyle/>
            <a:p>
              <a:pPr algn="ctr">
                <a:lnSpc>
                  <a:spcPts val="139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92535" y="2383317"/>
            <a:ext cx="10282980" cy="3227407"/>
            <a:chOff x="0" y="0"/>
            <a:chExt cx="5236210" cy="164343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36210" cy="1643432"/>
            </a:xfrm>
            <a:custGeom>
              <a:avLst/>
              <a:gdLst/>
              <a:ahLst/>
              <a:cxnLst/>
              <a:rect l="l" t="t" r="r" b="b"/>
              <a:pathLst>
                <a:path w="5236210" h="1643432">
                  <a:moveTo>
                    <a:pt x="0" y="0"/>
                  </a:moveTo>
                  <a:lnTo>
                    <a:pt x="5236210" y="0"/>
                  </a:lnTo>
                  <a:lnTo>
                    <a:pt x="5236210" y="1643432"/>
                  </a:lnTo>
                  <a:lnTo>
                    <a:pt x="0" y="1643432"/>
                  </a:lnTo>
                  <a:close/>
                </a:path>
              </a:pathLst>
            </a:custGeom>
            <a:solidFill>
              <a:srgbClr val="F3F4F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5236210" cy="1662482"/>
            </a:xfrm>
            <a:prstGeom prst="rect">
              <a:avLst/>
            </a:prstGeom>
          </p:spPr>
          <p:txBody>
            <a:bodyPr lIns="36204" tIns="36204" rIns="36204" bIns="36204" rtlCol="0" anchor="ctr"/>
            <a:lstStyle/>
            <a:p>
              <a:pPr algn="ctr">
                <a:lnSpc>
                  <a:spcPts val="139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87312" y="6039349"/>
            <a:ext cx="4789840" cy="5067966"/>
            <a:chOff x="0" y="0"/>
            <a:chExt cx="2439041" cy="258066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39041" cy="2580666"/>
            </a:xfrm>
            <a:custGeom>
              <a:avLst/>
              <a:gdLst/>
              <a:ahLst/>
              <a:cxnLst/>
              <a:rect l="l" t="t" r="r" b="b"/>
              <a:pathLst>
                <a:path w="2439041" h="2580666">
                  <a:moveTo>
                    <a:pt x="0" y="0"/>
                  </a:moveTo>
                  <a:lnTo>
                    <a:pt x="2439041" y="0"/>
                  </a:lnTo>
                  <a:lnTo>
                    <a:pt x="2439041" y="2580666"/>
                  </a:lnTo>
                  <a:lnTo>
                    <a:pt x="0" y="2580666"/>
                  </a:lnTo>
                  <a:close/>
                </a:path>
              </a:pathLst>
            </a:custGeom>
            <a:solidFill>
              <a:srgbClr val="F3F4F7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2439041" cy="2599716"/>
            </a:xfrm>
            <a:prstGeom prst="rect">
              <a:avLst/>
            </a:prstGeom>
          </p:spPr>
          <p:txBody>
            <a:bodyPr lIns="36204" tIns="36204" rIns="36204" bIns="36204" rtlCol="0" anchor="ctr"/>
            <a:lstStyle/>
            <a:p>
              <a:pPr algn="ctr">
                <a:lnSpc>
                  <a:spcPts val="1396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762" y="2592200"/>
            <a:ext cx="3358786" cy="3014542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5306130" y="6032971"/>
            <a:ext cx="5303519" cy="5074345"/>
            <a:chOff x="0" y="0"/>
            <a:chExt cx="2700612" cy="258391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00612" cy="2583914"/>
            </a:xfrm>
            <a:custGeom>
              <a:avLst/>
              <a:gdLst/>
              <a:ahLst/>
              <a:cxnLst/>
              <a:rect l="l" t="t" r="r" b="b"/>
              <a:pathLst>
                <a:path w="2700612" h="2583914">
                  <a:moveTo>
                    <a:pt x="0" y="0"/>
                  </a:moveTo>
                  <a:lnTo>
                    <a:pt x="2700612" y="0"/>
                  </a:lnTo>
                  <a:lnTo>
                    <a:pt x="2700612" y="2583914"/>
                  </a:lnTo>
                  <a:lnTo>
                    <a:pt x="0" y="2583914"/>
                  </a:lnTo>
                  <a:close/>
                </a:path>
              </a:pathLst>
            </a:custGeom>
            <a:solidFill>
              <a:srgbClr val="F3F4F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2700612" cy="2602964"/>
            </a:xfrm>
            <a:prstGeom prst="rect">
              <a:avLst/>
            </a:prstGeom>
          </p:spPr>
          <p:txBody>
            <a:bodyPr lIns="36204" tIns="36204" rIns="36204" bIns="36204" rtlCol="0" anchor="ctr"/>
            <a:lstStyle/>
            <a:p>
              <a:pPr algn="ctr">
                <a:lnSpc>
                  <a:spcPts val="139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306130" y="6032971"/>
            <a:ext cx="5303519" cy="698332"/>
            <a:chOff x="0" y="0"/>
            <a:chExt cx="2700612" cy="35559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700612" cy="355598"/>
            </a:xfrm>
            <a:custGeom>
              <a:avLst/>
              <a:gdLst/>
              <a:ahLst/>
              <a:cxnLst/>
              <a:rect l="l" t="t" r="r" b="b"/>
              <a:pathLst>
                <a:path w="2700612" h="355598">
                  <a:moveTo>
                    <a:pt x="0" y="0"/>
                  </a:moveTo>
                  <a:lnTo>
                    <a:pt x="2700612" y="0"/>
                  </a:lnTo>
                  <a:lnTo>
                    <a:pt x="2700612" y="355598"/>
                  </a:lnTo>
                  <a:lnTo>
                    <a:pt x="0" y="355598"/>
                  </a:lnTo>
                  <a:close/>
                </a:path>
              </a:pathLst>
            </a:custGeom>
            <a:solidFill>
              <a:srgbClr val="B5E07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2700612" cy="393698"/>
            </a:xfrm>
            <a:prstGeom prst="rect">
              <a:avLst/>
            </a:prstGeom>
          </p:spPr>
          <p:txBody>
            <a:bodyPr lIns="36204" tIns="36204" rIns="36204" bIns="36204" rtlCol="0" anchor="ctr"/>
            <a:lstStyle/>
            <a:p>
              <a:pPr marL="0" lvl="0" indent="0" algn="l">
                <a:lnSpc>
                  <a:spcPts val="3492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112" y="6568948"/>
            <a:ext cx="5568354" cy="2773014"/>
          </a:xfrm>
          <a:prstGeom prst="rect">
            <a:avLst/>
          </a:prstGeom>
        </p:spPr>
      </p:pic>
      <p:sp>
        <p:nvSpPr>
          <p:cNvPr id="25" name="Freeform 25"/>
          <p:cNvSpPr/>
          <p:nvPr/>
        </p:nvSpPr>
        <p:spPr>
          <a:xfrm>
            <a:off x="749278" y="7479066"/>
            <a:ext cx="343841" cy="712623"/>
          </a:xfrm>
          <a:custGeom>
            <a:avLst/>
            <a:gdLst/>
            <a:ahLst/>
            <a:cxnLst/>
            <a:rect l="l" t="t" r="r" b="b"/>
            <a:pathLst>
              <a:path w="343841" h="712623">
                <a:moveTo>
                  <a:pt x="0" y="0"/>
                </a:moveTo>
                <a:lnTo>
                  <a:pt x="343841" y="0"/>
                </a:lnTo>
                <a:lnTo>
                  <a:pt x="343841" y="712623"/>
                </a:lnTo>
                <a:lnTo>
                  <a:pt x="0" y="7126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2197197" y="7479066"/>
            <a:ext cx="301083" cy="712623"/>
          </a:xfrm>
          <a:custGeom>
            <a:avLst/>
            <a:gdLst/>
            <a:ahLst/>
            <a:cxnLst/>
            <a:rect l="l" t="t" r="r" b="b"/>
            <a:pathLst>
              <a:path w="301083" h="712623">
                <a:moveTo>
                  <a:pt x="0" y="0"/>
                </a:moveTo>
                <a:lnTo>
                  <a:pt x="301083" y="0"/>
                </a:lnTo>
                <a:lnTo>
                  <a:pt x="301083" y="712623"/>
                </a:lnTo>
                <a:lnTo>
                  <a:pt x="0" y="7126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392535" y="11412115"/>
            <a:ext cx="10217114" cy="3433250"/>
            <a:chOff x="0" y="0"/>
            <a:chExt cx="5202670" cy="174825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202670" cy="1748250"/>
            </a:xfrm>
            <a:custGeom>
              <a:avLst/>
              <a:gdLst/>
              <a:ahLst/>
              <a:cxnLst/>
              <a:rect l="l" t="t" r="r" b="b"/>
              <a:pathLst>
                <a:path w="5202670" h="1748250">
                  <a:moveTo>
                    <a:pt x="0" y="0"/>
                  </a:moveTo>
                  <a:lnTo>
                    <a:pt x="5202670" y="0"/>
                  </a:lnTo>
                  <a:lnTo>
                    <a:pt x="5202670" y="1748250"/>
                  </a:lnTo>
                  <a:lnTo>
                    <a:pt x="0" y="1748250"/>
                  </a:lnTo>
                  <a:close/>
                </a:path>
              </a:pathLst>
            </a:custGeom>
            <a:solidFill>
              <a:srgbClr val="F3F4F7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19050"/>
              <a:ext cx="5202670" cy="1767300"/>
            </a:xfrm>
            <a:prstGeom prst="rect">
              <a:avLst/>
            </a:prstGeom>
          </p:spPr>
          <p:txBody>
            <a:bodyPr lIns="36204" tIns="36204" rIns="36204" bIns="36204" rtlCol="0" anchor="ctr"/>
            <a:lstStyle/>
            <a:p>
              <a:pPr algn="ctr">
                <a:lnSpc>
                  <a:spcPts val="139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387312" y="11384754"/>
            <a:ext cx="4796844" cy="691543"/>
            <a:chOff x="0" y="0"/>
            <a:chExt cx="2442607" cy="35214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442607" cy="352142"/>
            </a:xfrm>
            <a:custGeom>
              <a:avLst/>
              <a:gdLst/>
              <a:ahLst/>
              <a:cxnLst/>
              <a:rect l="l" t="t" r="r" b="b"/>
              <a:pathLst>
                <a:path w="2442607" h="352142">
                  <a:moveTo>
                    <a:pt x="0" y="0"/>
                  </a:moveTo>
                  <a:lnTo>
                    <a:pt x="2442607" y="0"/>
                  </a:lnTo>
                  <a:lnTo>
                    <a:pt x="2442607" y="352142"/>
                  </a:lnTo>
                  <a:lnTo>
                    <a:pt x="0" y="352142"/>
                  </a:lnTo>
                  <a:close/>
                </a:path>
              </a:pathLst>
            </a:custGeom>
            <a:solidFill>
              <a:srgbClr val="B5E07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2442607" cy="390242"/>
            </a:xfrm>
            <a:prstGeom prst="rect">
              <a:avLst/>
            </a:prstGeom>
          </p:spPr>
          <p:txBody>
            <a:bodyPr lIns="36204" tIns="36204" rIns="36204" bIns="36204" rtlCol="0" anchor="ctr"/>
            <a:lstStyle/>
            <a:p>
              <a:pPr marL="0" lvl="0" indent="0" algn="l">
                <a:lnSpc>
                  <a:spcPts val="3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87312" y="6032971"/>
            <a:ext cx="4789840" cy="698332"/>
            <a:chOff x="0" y="0"/>
            <a:chExt cx="2439041" cy="35559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439041" cy="355598"/>
            </a:xfrm>
            <a:custGeom>
              <a:avLst/>
              <a:gdLst/>
              <a:ahLst/>
              <a:cxnLst/>
              <a:rect l="l" t="t" r="r" b="b"/>
              <a:pathLst>
                <a:path w="2439041" h="355598">
                  <a:moveTo>
                    <a:pt x="0" y="0"/>
                  </a:moveTo>
                  <a:lnTo>
                    <a:pt x="2439041" y="0"/>
                  </a:lnTo>
                  <a:lnTo>
                    <a:pt x="2439041" y="355598"/>
                  </a:lnTo>
                  <a:lnTo>
                    <a:pt x="0" y="355598"/>
                  </a:lnTo>
                  <a:close/>
                </a:path>
              </a:pathLst>
            </a:custGeom>
            <a:solidFill>
              <a:srgbClr val="B5E070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19050"/>
              <a:ext cx="2439041" cy="374648"/>
            </a:xfrm>
            <a:prstGeom prst="rect">
              <a:avLst/>
            </a:prstGeom>
          </p:spPr>
          <p:txBody>
            <a:bodyPr lIns="36204" tIns="36204" rIns="36204" bIns="36204" rtlCol="0" anchor="ctr"/>
            <a:lstStyle/>
            <a:p>
              <a:pPr algn="ctr">
                <a:lnSpc>
                  <a:spcPts val="139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5647683" y="3105970"/>
            <a:ext cx="536465" cy="544635"/>
          </a:xfrm>
          <a:custGeom>
            <a:avLst/>
            <a:gdLst/>
            <a:ahLst/>
            <a:cxnLst/>
            <a:rect l="l" t="t" r="r" b="b"/>
            <a:pathLst>
              <a:path w="536465" h="544635">
                <a:moveTo>
                  <a:pt x="0" y="0"/>
                </a:moveTo>
                <a:lnTo>
                  <a:pt x="536466" y="0"/>
                </a:lnTo>
                <a:lnTo>
                  <a:pt x="536466" y="544635"/>
                </a:lnTo>
                <a:lnTo>
                  <a:pt x="0" y="5446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5655310" y="3757464"/>
            <a:ext cx="581387" cy="581387"/>
          </a:xfrm>
          <a:custGeom>
            <a:avLst/>
            <a:gdLst/>
            <a:ahLst/>
            <a:cxnLst/>
            <a:rect l="l" t="t" r="r" b="b"/>
            <a:pathLst>
              <a:path w="581387" h="581387">
                <a:moveTo>
                  <a:pt x="0" y="0"/>
                </a:moveTo>
                <a:lnTo>
                  <a:pt x="581387" y="0"/>
                </a:lnTo>
                <a:lnTo>
                  <a:pt x="581387" y="581387"/>
                </a:lnTo>
                <a:lnTo>
                  <a:pt x="0" y="58138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5655310" y="4602303"/>
            <a:ext cx="581387" cy="573151"/>
          </a:xfrm>
          <a:custGeom>
            <a:avLst/>
            <a:gdLst/>
            <a:ahLst/>
            <a:cxnLst/>
            <a:rect l="l" t="t" r="r" b="b"/>
            <a:pathLst>
              <a:path w="581387" h="573151">
                <a:moveTo>
                  <a:pt x="0" y="0"/>
                </a:moveTo>
                <a:lnTo>
                  <a:pt x="581387" y="0"/>
                </a:lnTo>
                <a:lnTo>
                  <a:pt x="581387" y="573150"/>
                </a:lnTo>
                <a:lnTo>
                  <a:pt x="0" y="5731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9" name="AutoShape 39"/>
          <p:cNvSpPr/>
          <p:nvPr/>
        </p:nvSpPr>
        <p:spPr>
          <a:xfrm flipV="1">
            <a:off x="5177152" y="3094416"/>
            <a:ext cx="0" cy="2393336"/>
          </a:xfrm>
          <a:prstGeom prst="line">
            <a:avLst/>
          </a:prstGeom>
          <a:ln w="28575" cap="flat">
            <a:solidFill>
              <a:srgbClr val="97C6BA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40" name="Group 40"/>
          <p:cNvGrpSpPr/>
          <p:nvPr/>
        </p:nvGrpSpPr>
        <p:grpSpPr>
          <a:xfrm>
            <a:off x="683148" y="6002221"/>
            <a:ext cx="588732" cy="786377"/>
            <a:chOff x="0" y="0"/>
            <a:chExt cx="148024" cy="197718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48024" cy="197718"/>
            </a:xfrm>
            <a:custGeom>
              <a:avLst/>
              <a:gdLst/>
              <a:ahLst/>
              <a:cxnLst/>
              <a:rect l="l" t="t" r="r" b="b"/>
              <a:pathLst>
                <a:path w="148024" h="197718">
                  <a:moveTo>
                    <a:pt x="0" y="0"/>
                  </a:moveTo>
                  <a:lnTo>
                    <a:pt x="148024" y="0"/>
                  </a:lnTo>
                  <a:lnTo>
                    <a:pt x="148024" y="197718"/>
                  </a:lnTo>
                  <a:lnTo>
                    <a:pt x="0" y="197718"/>
                  </a:ln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148024" cy="235818"/>
            </a:xfrm>
            <a:prstGeom prst="rect">
              <a:avLst/>
            </a:prstGeom>
          </p:spPr>
          <p:txBody>
            <a:bodyPr lIns="36204" tIns="36204" rIns="36204" bIns="36204" rtlCol="0" anchor="ctr"/>
            <a:lstStyle/>
            <a:p>
              <a:pPr algn="ctr">
                <a:lnSpc>
                  <a:spcPts val="3492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683148" y="11319793"/>
            <a:ext cx="588732" cy="786377"/>
            <a:chOff x="0" y="0"/>
            <a:chExt cx="148024" cy="197718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48024" cy="197718"/>
            </a:xfrm>
            <a:custGeom>
              <a:avLst/>
              <a:gdLst/>
              <a:ahLst/>
              <a:cxnLst/>
              <a:rect l="l" t="t" r="r" b="b"/>
              <a:pathLst>
                <a:path w="148024" h="197718">
                  <a:moveTo>
                    <a:pt x="0" y="0"/>
                  </a:moveTo>
                  <a:lnTo>
                    <a:pt x="148024" y="0"/>
                  </a:lnTo>
                  <a:lnTo>
                    <a:pt x="148024" y="197718"/>
                  </a:lnTo>
                  <a:lnTo>
                    <a:pt x="0" y="197718"/>
                  </a:ln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148024" cy="235818"/>
            </a:xfrm>
            <a:prstGeom prst="rect">
              <a:avLst/>
            </a:prstGeom>
          </p:spPr>
          <p:txBody>
            <a:bodyPr lIns="36204" tIns="36204" rIns="36204" bIns="36204" rtlCol="0" anchor="ctr"/>
            <a:lstStyle/>
            <a:p>
              <a:pPr algn="ctr">
                <a:lnSpc>
                  <a:spcPts val="3492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5647683" y="6002221"/>
            <a:ext cx="588732" cy="786377"/>
            <a:chOff x="0" y="0"/>
            <a:chExt cx="148024" cy="197718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48024" cy="197718"/>
            </a:xfrm>
            <a:custGeom>
              <a:avLst/>
              <a:gdLst/>
              <a:ahLst/>
              <a:cxnLst/>
              <a:rect l="l" t="t" r="r" b="b"/>
              <a:pathLst>
                <a:path w="148024" h="197718">
                  <a:moveTo>
                    <a:pt x="0" y="0"/>
                  </a:moveTo>
                  <a:lnTo>
                    <a:pt x="148024" y="0"/>
                  </a:lnTo>
                  <a:lnTo>
                    <a:pt x="148024" y="197718"/>
                  </a:lnTo>
                  <a:lnTo>
                    <a:pt x="0" y="197718"/>
                  </a:ln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148024" cy="235818"/>
            </a:xfrm>
            <a:prstGeom prst="rect">
              <a:avLst/>
            </a:prstGeom>
          </p:spPr>
          <p:txBody>
            <a:bodyPr lIns="36204" tIns="36204" rIns="36204" bIns="36204" rtlCol="0" anchor="ctr"/>
            <a:lstStyle/>
            <a:p>
              <a:pPr algn="ctr">
                <a:lnSpc>
                  <a:spcPts val="3492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30704" y="2383317"/>
            <a:ext cx="4846448" cy="698332"/>
            <a:chOff x="0" y="0"/>
            <a:chExt cx="2467866" cy="355598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2467866" cy="355598"/>
            </a:xfrm>
            <a:custGeom>
              <a:avLst/>
              <a:gdLst/>
              <a:ahLst/>
              <a:cxnLst/>
              <a:rect l="l" t="t" r="r" b="b"/>
              <a:pathLst>
                <a:path w="2467866" h="355598">
                  <a:moveTo>
                    <a:pt x="0" y="0"/>
                  </a:moveTo>
                  <a:lnTo>
                    <a:pt x="2467866" y="0"/>
                  </a:lnTo>
                  <a:lnTo>
                    <a:pt x="2467866" y="355598"/>
                  </a:lnTo>
                  <a:lnTo>
                    <a:pt x="0" y="355598"/>
                  </a:lnTo>
                  <a:close/>
                </a:path>
              </a:pathLst>
            </a:custGeom>
            <a:solidFill>
              <a:srgbClr val="B5E070"/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0" y="-19050"/>
              <a:ext cx="2467866" cy="374648"/>
            </a:xfrm>
            <a:prstGeom prst="rect">
              <a:avLst/>
            </a:prstGeom>
          </p:spPr>
          <p:txBody>
            <a:bodyPr lIns="36204" tIns="36204" rIns="36204" bIns="36204" rtlCol="0" anchor="ctr"/>
            <a:lstStyle/>
            <a:p>
              <a:pPr algn="ctr">
                <a:lnSpc>
                  <a:spcPts val="139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713832" y="2339294"/>
            <a:ext cx="588732" cy="786377"/>
            <a:chOff x="0" y="0"/>
            <a:chExt cx="148024" cy="197718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48024" cy="197718"/>
            </a:xfrm>
            <a:custGeom>
              <a:avLst/>
              <a:gdLst/>
              <a:ahLst/>
              <a:cxnLst/>
              <a:rect l="l" t="t" r="r" b="b"/>
              <a:pathLst>
                <a:path w="148024" h="197718">
                  <a:moveTo>
                    <a:pt x="0" y="0"/>
                  </a:moveTo>
                  <a:lnTo>
                    <a:pt x="148024" y="0"/>
                  </a:lnTo>
                  <a:lnTo>
                    <a:pt x="148024" y="197718"/>
                  </a:lnTo>
                  <a:lnTo>
                    <a:pt x="0" y="197718"/>
                  </a:ln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148024" cy="235818"/>
            </a:xfrm>
            <a:prstGeom prst="rect">
              <a:avLst/>
            </a:prstGeom>
          </p:spPr>
          <p:txBody>
            <a:bodyPr lIns="36204" tIns="36204" rIns="36204" bIns="36204" rtlCol="0" anchor="ctr"/>
            <a:lstStyle/>
            <a:p>
              <a:pPr algn="ctr">
                <a:lnSpc>
                  <a:spcPts val="3492"/>
                </a:lnSpc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5306130" y="11384754"/>
            <a:ext cx="5303519" cy="691543"/>
            <a:chOff x="0" y="0"/>
            <a:chExt cx="2700612" cy="352142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2700612" cy="352142"/>
            </a:xfrm>
            <a:custGeom>
              <a:avLst/>
              <a:gdLst/>
              <a:ahLst/>
              <a:cxnLst/>
              <a:rect l="l" t="t" r="r" b="b"/>
              <a:pathLst>
                <a:path w="2700612" h="352142">
                  <a:moveTo>
                    <a:pt x="0" y="0"/>
                  </a:moveTo>
                  <a:lnTo>
                    <a:pt x="2700612" y="0"/>
                  </a:lnTo>
                  <a:lnTo>
                    <a:pt x="2700612" y="352142"/>
                  </a:lnTo>
                  <a:lnTo>
                    <a:pt x="0" y="352142"/>
                  </a:lnTo>
                  <a:close/>
                </a:path>
              </a:pathLst>
            </a:custGeom>
            <a:solidFill>
              <a:srgbClr val="B8E374"/>
            </a:solidFill>
          </p:spPr>
        </p:sp>
        <p:sp>
          <p:nvSpPr>
            <p:cNvPr id="57" name="TextBox 57"/>
            <p:cNvSpPr txBox="1"/>
            <p:nvPr/>
          </p:nvSpPr>
          <p:spPr>
            <a:xfrm>
              <a:off x="0" y="-38100"/>
              <a:ext cx="2700612" cy="390242"/>
            </a:xfrm>
            <a:prstGeom prst="rect">
              <a:avLst/>
            </a:prstGeom>
          </p:spPr>
          <p:txBody>
            <a:bodyPr lIns="36204" tIns="36204" rIns="36204" bIns="36204" rtlCol="0" anchor="ctr"/>
            <a:lstStyle/>
            <a:p>
              <a:pPr marL="0" lvl="0" indent="0" algn="l">
                <a:lnSpc>
                  <a:spcPts val="3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5621550" y="11318812"/>
            <a:ext cx="588732" cy="786377"/>
            <a:chOff x="0" y="0"/>
            <a:chExt cx="148024" cy="197718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48024" cy="197718"/>
            </a:xfrm>
            <a:custGeom>
              <a:avLst/>
              <a:gdLst/>
              <a:ahLst/>
              <a:cxnLst/>
              <a:rect l="l" t="t" r="r" b="b"/>
              <a:pathLst>
                <a:path w="148024" h="197718">
                  <a:moveTo>
                    <a:pt x="0" y="0"/>
                  </a:moveTo>
                  <a:lnTo>
                    <a:pt x="148024" y="0"/>
                  </a:lnTo>
                  <a:lnTo>
                    <a:pt x="148024" y="197718"/>
                  </a:lnTo>
                  <a:lnTo>
                    <a:pt x="0" y="197718"/>
                  </a:ln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148024" cy="235818"/>
            </a:xfrm>
            <a:prstGeom prst="rect">
              <a:avLst/>
            </a:prstGeom>
          </p:spPr>
          <p:txBody>
            <a:bodyPr lIns="36204" tIns="36204" rIns="36204" bIns="36204" rtlCol="0" anchor="ctr"/>
            <a:lstStyle/>
            <a:p>
              <a:pPr algn="ctr">
                <a:lnSpc>
                  <a:spcPts val="3492"/>
                </a:lnSpc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4812112" y="248091"/>
            <a:ext cx="2998549" cy="2204505"/>
            <a:chOff x="0" y="0"/>
            <a:chExt cx="922738" cy="678388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922738" cy="678388"/>
            </a:xfrm>
            <a:custGeom>
              <a:avLst/>
              <a:gdLst/>
              <a:ahLst/>
              <a:cxnLst/>
              <a:rect l="l" t="t" r="r" b="b"/>
              <a:pathLst>
                <a:path w="922738" h="678388">
                  <a:moveTo>
                    <a:pt x="922738" y="0"/>
                  </a:moveTo>
                  <a:lnTo>
                    <a:pt x="922738" y="564088"/>
                  </a:lnTo>
                  <a:lnTo>
                    <a:pt x="461369" y="678388"/>
                  </a:lnTo>
                  <a:lnTo>
                    <a:pt x="0" y="564088"/>
                  </a:lnTo>
                  <a:lnTo>
                    <a:pt x="0" y="0"/>
                  </a:lnTo>
                  <a:lnTo>
                    <a:pt x="922738" y="0"/>
                  </a:lnTo>
                  <a:close/>
                </a:path>
              </a:pathLst>
            </a:custGeom>
            <a:solidFill>
              <a:srgbClr val="B9E47D"/>
            </a:solidFill>
          </p:spPr>
        </p:sp>
        <p:sp>
          <p:nvSpPr>
            <p:cNvPr id="63" name="TextBox 63"/>
            <p:cNvSpPr txBox="1"/>
            <p:nvPr/>
          </p:nvSpPr>
          <p:spPr>
            <a:xfrm>
              <a:off x="0" y="-47625"/>
              <a:ext cx="922738" cy="611713"/>
            </a:xfrm>
            <a:prstGeom prst="rect">
              <a:avLst/>
            </a:prstGeom>
          </p:spPr>
          <p:txBody>
            <a:bodyPr lIns="36204" tIns="36204" rIns="36204" bIns="36204" rtlCol="0" anchor="ctr"/>
            <a:lstStyle/>
            <a:p>
              <a:pPr algn="ctr">
                <a:lnSpc>
                  <a:spcPts val="2729"/>
                </a:lnSpc>
              </a:pPr>
              <a:endParaRPr/>
            </a:p>
          </p:txBody>
        </p:sp>
      </p:grpSp>
      <p:sp>
        <p:nvSpPr>
          <p:cNvPr id="64" name="Freeform 64"/>
          <p:cNvSpPr/>
          <p:nvPr/>
        </p:nvSpPr>
        <p:spPr>
          <a:xfrm>
            <a:off x="361004" y="248091"/>
            <a:ext cx="10314511" cy="1933513"/>
          </a:xfrm>
          <a:custGeom>
            <a:avLst/>
            <a:gdLst/>
            <a:ahLst/>
            <a:cxnLst/>
            <a:rect l="l" t="t" r="r" b="b"/>
            <a:pathLst>
              <a:path w="10314511" h="1933513">
                <a:moveTo>
                  <a:pt x="0" y="0"/>
                </a:moveTo>
                <a:lnTo>
                  <a:pt x="10314511" y="0"/>
                </a:lnTo>
                <a:lnTo>
                  <a:pt x="10314511" y="1933512"/>
                </a:lnTo>
                <a:lnTo>
                  <a:pt x="0" y="193351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25929" r="-1756" b="-39293"/>
            </a:stretch>
          </a:blipFill>
        </p:spPr>
      </p:sp>
      <p:grpSp>
        <p:nvGrpSpPr>
          <p:cNvPr id="65" name="Group 65"/>
          <p:cNvGrpSpPr/>
          <p:nvPr/>
        </p:nvGrpSpPr>
        <p:grpSpPr>
          <a:xfrm>
            <a:off x="6661603" y="14264735"/>
            <a:ext cx="3948046" cy="975265"/>
            <a:chOff x="0" y="0"/>
            <a:chExt cx="5264061" cy="1300353"/>
          </a:xfrm>
        </p:grpSpPr>
        <p:sp>
          <p:nvSpPr>
            <p:cNvPr id="66" name="Freeform 66"/>
            <p:cNvSpPr/>
            <p:nvPr/>
          </p:nvSpPr>
          <p:spPr>
            <a:xfrm>
              <a:off x="2034326" y="0"/>
              <a:ext cx="1953899" cy="1300353"/>
            </a:xfrm>
            <a:custGeom>
              <a:avLst/>
              <a:gdLst/>
              <a:ahLst/>
              <a:cxnLst/>
              <a:rect l="l" t="t" r="r" b="b"/>
              <a:pathLst>
                <a:path w="1953899" h="1300353">
                  <a:moveTo>
                    <a:pt x="0" y="0"/>
                  </a:moveTo>
                  <a:lnTo>
                    <a:pt x="1953898" y="0"/>
                  </a:lnTo>
                  <a:lnTo>
                    <a:pt x="1953898" y="1300353"/>
                  </a:lnTo>
                  <a:lnTo>
                    <a:pt x="0" y="130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  <p:sp>
          <p:nvSpPr>
            <p:cNvPr id="67" name="Freeform 67"/>
            <p:cNvSpPr/>
            <p:nvPr/>
          </p:nvSpPr>
          <p:spPr>
            <a:xfrm>
              <a:off x="4419964" y="117624"/>
              <a:ext cx="844097" cy="1065106"/>
            </a:xfrm>
            <a:custGeom>
              <a:avLst/>
              <a:gdLst/>
              <a:ahLst/>
              <a:cxnLst/>
              <a:rect l="l" t="t" r="r" b="b"/>
              <a:pathLst>
                <a:path w="844097" h="1065106">
                  <a:moveTo>
                    <a:pt x="0" y="0"/>
                  </a:moveTo>
                  <a:lnTo>
                    <a:pt x="844097" y="0"/>
                  </a:lnTo>
                  <a:lnTo>
                    <a:pt x="844097" y="1065106"/>
                  </a:lnTo>
                  <a:lnTo>
                    <a:pt x="0" y="1065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</p:sp>
        <p:sp>
          <p:nvSpPr>
            <p:cNvPr id="68" name="Freeform 68"/>
            <p:cNvSpPr/>
            <p:nvPr/>
          </p:nvSpPr>
          <p:spPr>
            <a:xfrm>
              <a:off x="0" y="84681"/>
              <a:ext cx="1945076" cy="1215672"/>
            </a:xfrm>
            <a:custGeom>
              <a:avLst/>
              <a:gdLst/>
              <a:ahLst/>
              <a:cxnLst/>
              <a:rect l="l" t="t" r="r" b="b"/>
              <a:pathLst>
                <a:path w="1945076" h="1215672">
                  <a:moveTo>
                    <a:pt x="0" y="0"/>
                  </a:moveTo>
                  <a:lnTo>
                    <a:pt x="1945076" y="0"/>
                  </a:lnTo>
                  <a:lnTo>
                    <a:pt x="1945076" y="1215672"/>
                  </a:lnTo>
                  <a:lnTo>
                    <a:pt x="0" y="1215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</p:sp>
      </p:grpSp>
      <p:sp>
        <p:nvSpPr>
          <p:cNvPr id="69" name="Freeform 69"/>
          <p:cNvSpPr/>
          <p:nvPr/>
        </p:nvSpPr>
        <p:spPr>
          <a:xfrm>
            <a:off x="-90313" y="42824"/>
            <a:ext cx="2060961" cy="2058345"/>
          </a:xfrm>
          <a:custGeom>
            <a:avLst/>
            <a:gdLst/>
            <a:ahLst/>
            <a:cxnLst/>
            <a:rect l="l" t="t" r="r" b="b"/>
            <a:pathLst>
              <a:path w="2060961" h="2058345">
                <a:moveTo>
                  <a:pt x="0" y="0"/>
                </a:moveTo>
                <a:lnTo>
                  <a:pt x="2060960" y="0"/>
                </a:lnTo>
                <a:lnTo>
                  <a:pt x="2060960" y="2058345"/>
                </a:lnTo>
                <a:lnTo>
                  <a:pt x="0" y="205834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70" name="Freeform 70"/>
          <p:cNvSpPr/>
          <p:nvPr/>
        </p:nvSpPr>
        <p:spPr>
          <a:xfrm>
            <a:off x="-22282" y="123258"/>
            <a:ext cx="2060961" cy="2058345"/>
          </a:xfrm>
          <a:custGeom>
            <a:avLst/>
            <a:gdLst/>
            <a:ahLst/>
            <a:cxnLst/>
            <a:rect l="l" t="t" r="r" b="b"/>
            <a:pathLst>
              <a:path w="2060961" h="2058345">
                <a:moveTo>
                  <a:pt x="0" y="0"/>
                </a:moveTo>
                <a:lnTo>
                  <a:pt x="2060960" y="0"/>
                </a:lnTo>
                <a:lnTo>
                  <a:pt x="2060960" y="2058345"/>
                </a:lnTo>
                <a:lnTo>
                  <a:pt x="0" y="205834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161468" y="-350929"/>
            <a:ext cx="5345623" cy="3118280"/>
          </a:xfrm>
          <a:custGeom>
            <a:avLst/>
            <a:gdLst/>
            <a:ahLst/>
            <a:cxnLst/>
            <a:rect l="l" t="t" r="r" b="b"/>
            <a:pathLst>
              <a:path w="5345623" h="3118280">
                <a:moveTo>
                  <a:pt x="0" y="0"/>
                </a:moveTo>
                <a:lnTo>
                  <a:pt x="5345623" y="0"/>
                </a:lnTo>
                <a:lnTo>
                  <a:pt x="5345623" y="3118280"/>
                </a:lnTo>
                <a:lnTo>
                  <a:pt x="0" y="311828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5255309" y="14445951"/>
            <a:ext cx="1253762" cy="794049"/>
          </a:xfrm>
          <a:custGeom>
            <a:avLst/>
            <a:gdLst/>
            <a:ahLst/>
            <a:cxnLst/>
            <a:rect l="l" t="t" r="r" b="b"/>
            <a:pathLst>
              <a:path w="1253762" h="794049">
                <a:moveTo>
                  <a:pt x="0" y="0"/>
                </a:moveTo>
                <a:lnTo>
                  <a:pt x="1253762" y="0"/>
                </a:lnTo>
                <a:lnTo>
                  <a:pt x="1253762" y="794050"/>
                </a:lnTo>
                <a:lnTo>
                  <a:pt x="0" y="79405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528472" y="2522792"/>
            <a:ext cx="2537625" cy="412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2"/>
              </a:lnSpc>
            </a:pPr>
            <a:r>
              <a:rPr lang="en-US" sz="2494" b="1" spc="-54">
                <a:solidFill>
                  <a:srgbClr val="1D4E8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INTRODUÇÃO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887093" y="2541842"/>
            <a:ext cx="286074" cy="412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2"/>
              </a:lnSpc>
            </a:pPr>
            <a:r>
              <a:rPr lang="en-US" sz="2494" b="1" spc="-54">
                <a:solidFill>
                  <a:srgbClr val="1D4E8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1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829327" y="6185913"/>
            <a:ext cx="286074" cy="412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2"/>
              </a:lnSpc>
            </a:pPr>
            <a:r>
              <a:rPr lang="en-US" sz="2494" b="1" spc="-54">
                <a:solidFill>
                  <a:srgbClr val="1D4E8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2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829327" y="11503484"/>
            <a:ext cx="286074" cy="412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2"/>
              </a:lnSpc>
            </a:pPr>
            <a:r>
              <a:rPr lang="en-US" sz="2494" b="1" spc="-54">
                <a:solidFill>
                  <a:srgbClr val="1D4E8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4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5793862" y="6185913"/>
            <a:ext cx="286074" cy="412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2"/>
              </a:lnSpc>
            </a:pPr>
            <a:r>
              <a:rPr lang="en-US" sz="2494" b="1" spc="-54">
                <a:solidFill>
                  <a:srgbClr val="1D4E8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3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225478" y="7577887"/>
            <a:ext cx="839360" cy="513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5"/>
              </a:lnSpc>
            </a:pPr>
            <a:r>
              <a:rPr lang="en-US" sz="3039" b="1" spc="-66">
                <a:solidFill>
                  <a:srgbClr val="97C6BA"/>
                </a:solidFill>
                <a:latin typeface="Open Sans 2 Ultra-Bold"/>
                <a:ea typeface="Open Sans 2 Ultra-Bold"/>
                <a:cs typeface="Open Sans 2 Ultra-Bold"/>
                <a:sym typeface="Open Sans 2 Ultra-Bold"/>
              </a:rPr>
              <a:t>72%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2630692" y="7577887"/>
            <a:ext cx="1026578" cy="513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5"/>
              </a:lnSpc>
            </a:pPr>
            <a:r>
              <a:rPr lang="en-US" sz="3039" b="1" spc="-66">
                <a:solidFill>
                  <a:srgbClr val="97C6BA"/>
                </a:solidFill>
                <a:latin typeface="Open Sans 2 Ultra-Bold"/>
                <a:ea typeface="Open Sans 2 Ultra-Bold"/>
                <a:cs typeface="Open Sans 2 Ultra-Bold"/>
                <a:sym typeface="Open Sans 2 Ultra-Bold"/>
              </a:rPr>
              <a:t>28%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795281" y="8251193"/>
            <a:ext cx="2628819" cy="280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78"/>
              </a:lnSpc>
              <a:spcBef>
                <a:spcPct val="0"/>
              </a:spcBef>
            </a:pPr>
            <a:r>
              <a:rPr lang="en-US" sz="1699" b="1" spc="-37">
                <a:solidFill>
                  <a:srgbClr val="97C6BA"/>
                </a:solidFill>
                <a:latin typeface="Open Sans 2 Ultra-Bold"/>
                <a:ea typeface="Open Sans 2 Ultra-Bold"/>
                <a:cs typeface="Open Sans 2 Ultra-Bold"/>
                <a:sym typeface="Open Sans 2 Ultra-Bold"/>
              </a:rPr>
              <a:t>média de idade: 25 anos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795281" y="7092397"/>
            <a:ext cx="2146083" cy="230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94"/>
              </a:lnSpc>
              <a:spcBef>
                <a:spcPct val="0"/>
              </a:spcBef>
            </a:pPr>
            <a:r>
              <a:rPr lang="en-US" sz="1424" b="1" spc="-31">
                <a:solidFill>
                  <a:srgbClr val="97C6BA"/>
                </a:solidFill>
                <a:latin typeface="Open Sans 2 Ultra-Bold"/>
                <a:ea typeface="Open Sans 2 Ultra-Bold"/>
                <a:cs typeface="Open Sans 2 Ultra-Bold"/>
                <a:sym typeface="Open Sans 2 Ultra-Bold"/>
              </a:rPr>
              <a:t>Perfil dos participantes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705577" y="3443599"/>
            <a:ext cx="4200043" cy="218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5"/>
              </a:lnSpc>
            </a:pPr>
            <a:r>
              <a:rPr lang="en-US" sz="1282" b="1">
                <a:solidFill>
                  <a:srgbClr val="506A76"/>
                </a:solidFill>
                <a:latin typeface="Open Sans 2 Medium"/>
                <a:ea typeface="Open Sans 2 Medium"/>
                <a:cs typeface="Open Sans 2 Medium"/>
                <a:sym typeface="Open Sans 2 Medium"/>
              </a:rPr>
              <a:t>Contextualizar a ação no âmbito do PET-Saúde: Equidade, destacando sua articulação com a integração ensino–serviço–comunidade e com os princípios do SUS, especialmente a promoção da equidade e o enfrentamento das iniquidades em saúde. Evidenciar a vinculação com a pesquisa e o ensino, ressaltando a formação interprofissional e a produção de conhecimento a partir das demandas do território. Apresentar as características do público envolvido e os objetivos da ação.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6347221" y="3937393"/>
            <a:ext cx="1370311" cy="297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94"/>
              </a:lnSpc>
              <a:spcBef>
                <a:spcPct val="0"/>
              </a:spcBef>
            </a:pPr>
            <a:r>
              <a:rPr lang="en-US" sz="1781" b="1" spc="-39">
                <a:solidFill>
                  <a:srgbClr val="97C6BA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RECURSOS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6347221" y="3079805"/>
            <a:ext cx="1370311" cy="297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94"/>
              </a:lnSpc>
              <a:spcBef>
                <a:spcPct val="0"/>
              </a:spcBef>
            </a:pPr>
            <a:r>
              <a:rPr lang="en-US" sz="1781" b="1" spc="-39">
                <a:solidFill>
                  <a:srgbClr val="97C6BA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EMPRESAS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6347221" y="4780671"/>
            <a:ext cx="1207392" cy="297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94"/>
              </a:lnSpc>
              <a:spcBef>
                <a:spcPct val="0"/>
              </a:spcBef>
            </a:pPr>
            <a:r>
              <a:rPr lang="en-US" sz="1781" b="1" spc="-39">
                <a:solidFill>
                  <a:srgbClr val="97C6BA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IMPACTO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749278" y="8748299"/>
            <a:ext cx="4156342" cy="1657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35"/>
              </a:lnSpc>
              <a:spcBef>
                <a:spcPct val="0"/>
              </a:spcBef>
            </a:pPr>
            <a:r>
              <a:rPr lang="en-US" sz="1882" b="1">
                <a:solidFill>
                  <a:srgbClr val="506A76"/>
                </a:solidFill>
                <a:latin typeface="Open Sans 2 Medium"/>
                <a:ea typeface="Open Sans 2 Medium"/>
                <a:cs typeface="Open Sans 2 Medium"/>
                <a:sym typeface="Open Sans 2 Medium"/>
              </a:rPr>
              <a:t>Desc</a:t>
            </a:r>
            <a:r>
              <a:rPr lang="en-US" sz="1882" b="1" u="none" strike="noStrike">
                <a:solidFill>
                  <a:srgbClr val="506A76"/>
                </a:solidFill>
                <a:latin typeface="Open Sans 2 Medium"/>
                <a:ea typeface="Open Sans 2 Medium"/>
                <a:cs typeface="Open Sans 2 Medium"/>
                <a:sym typeface="Open Sans 2 Medium"/>
              </a:rPr>
              <a:t>rever a metodologia utilizada para desenvolvimento das atividades, incluindo o público- alvo, o local, os materiais e métodos utilizados e suas etapas.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6510140" y="6157748"/>
            <a:ext cx="3533884" cy="412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2"/>
              </a:lnSpc>
              <a:spcBef>
                <a:spcPct val="0"/>
              </a:spcBef>
            </a:pPr>
            <a:r>
              <a:rPr lang="en-US" sz="2494" b="1" u="none" strike="noStrike" spc="-54">
                <a:solidFill>
                  <a:srgbClr val="1D4E8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RESULTADOS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5583142" y="9033703"/>
            <a:ext cx="4727683" cy="1931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15"/>
              </a:lnSpc>
              <a:spcBef>
                <a:spcPct val="0"/>
              </a:spcBef>
            </a:pPr>
            <a:r>
              <a:rPr lang="en-US" sz="1582" b="1">
                <a:solidFill>
                  <a:srgbClr val="506A76"/>
                </a:solidFill>
                <a:latin typeface="Open Sans 2 Medium"/>
                <a:ea typeface="Open Sans 2 Medium"/>
                <a:cs typeface="Open Sans 2 Medium"/>
                <a:sym typeface="Open Sans 2 Medium"/>
              </a:rPr>
              <a:t>Ap</a:t>
            </a:r>
            <a:r>
              <a:rPr lang="en-US" sz="1582" b="1" u="none" strike="noStrike">
                <a:solidFill>
                  <a:srgbClr val="506A76"/>
                </a:solidFill>
                <a:latin typeface="Open Sans 2 Medium"/>
                <a:ea typeface="Open Sans 2 Medium"/>
                <a:cs typeface="Open Sans 2 Medium"/>
                <a:sym typeface="Open Sans 2 Medium"/>
              </a:rPr>
              <a:t>resentar e discutir as atividades desenvolvidas, incluindo seus resultados qualitativos e quantitativos. Relacionar o impacto e a transformação social da ação de extensão Apresentar a contribuição da ação para formação acadêmica dos estudantes envolvidos encontrados.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1545888" y="11516293"/>
            <a:ext cx="3382948" cy="412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2"/>
              </a:lnSpc>
              <a:spcBef>
                <a:spcPct val="0"/>
              </a:spcBef>
            </a:pPr>
            <a:r>
              <a:rPr lang="en-US" sz="2494" b="1" u="none" strike="noStrike" spc="-54">
                <a:solidFill>
                  <a:srgbClr val="1D4E8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CONCLUSÃO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62187" y="12363345"/>
            <a:ext cx="4758355" cy="2173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95"/>
              </a:lnSpc>
              <a:spcBef>
                <a:spcPct val="0"/>
              </a:spcBef>
            </a:pPr>
            <a:r>
              <a:rPr lang="en-US" sz="1782" b="1">
                <a:solidFill>
                  <a:srgbClr val="506A76"/>
                </a:solidFill>
                <a:latin typeface="Open Sans 2 Medium"/>
                <a:ea typeface="Open Sans 2 Medium"/>
                <a:cs typeface="Open Sans 2 Medium"/>
                <a:sym typeface="Open Sans 2 Medium"/>
              </a:rPr>
              <a:t>Apres</a:t>
            </a:r>
            <a:r>
              <a:rPr lang="en-US" sz="1782" b="1" u="none" strike="noStrike">
                <a:solidFill>
                  <a:srgbClr val="506A76"/>
                </a:solidFill>
                <a:latin typeface="Open Sans 2 Medium"/>
                <a:ea typeface="Open Sans 2 Medium"/>
                <a:cs typeface="Open Sans 2 Medium"/>
                <a:sym typeface="Open Sans 2 Medium"/>
              </a:rPr>
              <a:t>entar as conclusões diante dos objetivos propostos, considerando os resultados obtidos. Também se abre a oportunidade de discussão da necessidade de novas pesquisas no campo de atuação, bem como diálogos com as análises referidas ao longo do resumo.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1545888" y="6157748"/>
            <a:ext cx="3360520" cy="412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2"/>
              </a:lnSpc>
              <a:spcBef>
                <a:spcPct val="0"/>
              </a:spcBef>
            </a:pPr>
            <a:r>
              <a:rPr lang="en-US" sz="2494" b="1" u="none" strike="noStrike" spc="-54">
                <a:solidFill>
                  <a:srgbClr val="1D4E8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METODOLOGIA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5799012" y="11484960"/>
            <a:ext cx="286074" cy="412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2"/>
              </a:lnSpc>
            </a:pPr>
            <a:r>
              <a:rPr lang="en-US" sz="2494" b="1" spc="-54">
                <a:solidFill>
                  <a:srgbClr val="1D4E8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6535288" y="11492548"/>
            <a:ext cx="3382948" cy="412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2"/>
              </a:lnSpc>
              <a:spcBef>
                <a:spcPct val="0"/>
              </a:spcBef>
            </a:pPr>
            <a:r>
              <a:rPr lang="en-US" sz="2494" b="1" spc="-54">
                <a:solidFill>
                  <a:srgbClr val="1D4E8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REFERÊNCIAS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5498480" y="12551844"/>
            <a:ext cx="5242813" cy="1529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795"/>
              </a:lnSpc>
              <a:spcBef>
                <a:spcPct val="0"/>
              </a:spcBef>
            </a:pPr>
            <a:r>
              <a:rPr lang="en-US" sz="1282" b="1">
                <a:solidFill>
                  <a:srgbClr val="506A76"/>
                </a:solidFill>
                <a:latin typeface="Open Sans 2 Medium"/>
                <a:ea typeface="Open Sans 2 Medium"/>
                <a:cs typeface="Open Sans 2 Medium"/>
                <a:sym typeface="Open Sans 2 Medium"/>
              </a:rPr>
              <a:t>BARROS, Fe</a:t>
            </a:r>
            <a:r>
              <a:rPr lang="en-US" sz="1282" b="1" u="none" strike="noStrike">
                <a:solidFill>
                  <a:srgbClr val="506A76"/>
                </a:solidFill>
                <a:latin typeface="Open Sans 2 Medium"/>
                <a:ea typeface="Open Sans 2 Medium"/>
                <a:cs typeface="Open Sans 2 Medium"/>
                <a:sym typeface="Open Sans 2 Medium"/>
              </a:rPr>
              <a:t>rnando Passos Cupertino de; SOUSA, Maria Fátima de. Equidade: seus conceitos, significações e implicações para o SUS. Saúde e Sociedade, v. 25, p. 9-18, 2016.</a:t>
            </a:r>
          </a:p>
          <a:p>
            <a:pPr marL="0" lvl="0" indent="0" algn="l">
              <a:lnSpc>
                <a:spcPts val="1795"/>
              </a:lnSpc>
              <a:spcBef>
                <a:spcPct val="0"/>
              </a:spcBef>
            </a:pPr>
            <a:endParaRPr lang="en-US" sz="1282" b="1" u="none" strike="noStrike">
              <a:solidFill>
                <a:srgbClr val="506A76"/>
              </a:solidFill>
              <a:latin typeface="Open Sans 2 Medium"/>
              <a:ea typeface="Open Sans 2 Medium"/>
              <a:cs typeface="Open Sans 2 Medium"/>
              <a:sym typeface="Open Sans 2 Medium"/>
            </a:endParaRPr>
          </a:p>
          <a:p>
            <a:pPr marL="0" lvl="0" indent="0" algn="l">
              <a:lnSpc>
                <a:spcPts val="1795"/>
              </a:lnSpc>
              <a:spcBef>
                <a:spcPct val="0"/>
              </a:spcBef>
            </a:pPr>
            <a:r>
              <a:rPr lang="en-US" sz="1282" b="1" u="none" strike="noStrike">
                <a:solidFill>
                  <a:srgbClr val="506A76"/>
                </a:solidFill>
                <a:latin typeface="Open Sans 2 Medium"/>
                <a:ea typeface="Open Sans 2 Medium"/>
                <a:cs typeface="Open Sans 2 Medium"/>
                <a:sym typeface="Open Sans 2 Medium"/>
              </a:rPr>
              <a:t>BARROS, Fernando Passos Cupertino de; SOUSA, Maria Fátima de. Equidade: seus conceitos, significações e implicações para o SUS. Saúde e Sociedade, v. 25, p. 9-18, 2016.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4572056" y="818455"/>
            <a:ext cx="6098236" cy="999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2"/>
              </a:lnSpc>
              <a:spcBef>
                <a:spcPct val="0"/>
              </a:spcBef>
            </a:pPr>
            <a:r>
              <a:rPr lang="en-US" sz="1394" spc="-3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NOME E SOBRENOME</a:t>
            </a:r>
            <a:r>
              <a:rPr lang="en-US" sz="1394" spc="-30" baseline="30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1 2 3</a:t>
            </a:r>
            <a:r>
              <a:rPr lang="en-US" sz="1394" spc="-3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NOME E SOBRENOME</a:t>
            </a:r>
            <a:r>
              <a:rPr lang="en-US" sz="1394" spc="-30" baseline="30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1 2 3</a:t>
            </a:r>
            <a:r>
              <a:rPr lang="en-US" sz="1394" spc="-3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NOME E SOBRENOME</a:t>
            </a:r>
            <a:r>
              <a:rPr lang="en-US" sz="1394" spc="-30" baseline="30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1 2 3</a:t>
            </a:r>
            <a:r>
              <a:rPr lang="en-US" sz="1394" spc="-3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NOME E SOBRENOME</a:t>
            </a:r>
            <a:r>
              <a:rPr lang="en-US" sz="1394" spc="-30" baseline="30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1 2 3</a:t>
            </a:r>
            <a:r>
              <a:rPr lang="en-US" sz="1394" spc="-3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NOME E SOBRENOME</a:t>
            </a:r>
            <a:r>
              <a:rPr lang="en-US" sz="1394" spc="-30" baseline="30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1 2 3</a:t>
            </a:r>
            <a:r>
              <a:rPr lang="en-US" sz="1394" spc="-3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NOME E SOBRENOME</a:t>
            </a:r>
            <a:r>
              <a:rPr lang="en-US" sz="1394" spc="-30" baseline="30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1 2 3</a:t>
            </a:r>
            <a:r>
              <a:rPr lang="en-US" sz="1394" spc="-3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NOME E SOBRENOME</a:t>
            </a:r>
            <a:r>
              <a:rPr lang="en-US" sz="1394" spc="-30" baseline="30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1 2 3</a:t>
            </a:r>
            <a:r>
              <a:rPr lang="en-US" sz="1394" spc="-3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NOME E SOBRENOME</a:t>
            </a:r>
            <a:r>
              <a:rPr lang="en-US" sz="1394" spc="-30" baseline="30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1 2 3</a:t>
            </a:r>
            <a:r>
              <a:rPr lang="en-US" sz="1394" spc="-3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NOME E SOBRENOME</a:t>
            </a:r>
            <a:r>
              <a:rPr lang="en-US" sz="1394" spc="-30" baseline="30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1 2 3</a:t>
            </a:r>
            <a:r>
              <a:rPr lang="en-US" sz="1394" spc="-3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NOME E SOBRENOME</a:t>
            </a:r>
            <a:r>
              <a:rPr lang="en-US" sz="1394" spc="-30" baseline="30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1 2 3</a:t>
            </a:r>
            <a:r>
              <a:rPr lang="en-US" sz="1394" spc="-3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4728574" y="413069"/>
            <a:ext cx="5941717" cy="45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2"/>
              </a:lnSpc>
            </a:pPr>
            <a:r>
              <a:rPr lang="en-US" sz="3316" b="1">
                <a:solidFill>
                  <a:srgbClr val="0000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TÍTULO DO TRABALHO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572056" y="1920397"/>
            <a:ext cx="6098236" cy="1386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189"/>
              </a:lnSpc>
            </a:pPr>
            <a:r>
              <a:rPr lang="en-US" sz="84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8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Universidade</a:t>
            </a:r>
            <a:r>
              <a:rPr lang="en-US" sz="8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Federal da </a:t>
            </a:r>
            <a:r>
              <a:rPr lang="en-US" sz="8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Integração</a:t>
            </a:r>
            <a:r>
              <a:rPr lang="en-US" sz="8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Latino-Americana; 2 </a:t>
            </a:r>
            <a:r>
              <a:rPr lang="en-US" sz="8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Bolsista</a:t>
            </a:r>
            <a:r>
              <a:rPr lang="en-US" sz="8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PET-</a:t>
            </a:r>
            <a:r>
              <a:rPr lang="en-US" sz="8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Saúde</a:t>
            </a:r>
            <a:r>
              <a:rPr lang="en-US" sz="8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; 3 </a:t>
            </a:r>
            <a:r>
              <a:rPr lang="en-US" sz="8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Coordenador</a:t>
            </a:r>
            <a:r>
              <a:rPr lang="en-US" sz="8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PET-</a:t>
            </a:r>
            <a:r>
              <a:rPr lang="en-US" sz="8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Saúde</a:t>
            </a:r>
            <a:r>
              <a:rPr lang="en-US" sz="8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; 4 Tutor PET </a:t>
            </a:r>
            <a:r>
              <a:rPr lang="en-US" sz="8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Saúde</a:t>
            </a:r>
            <a:r>
              <a:rPr lang="en-US" sz="8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372</Words>
  <Application>Microsoft Office PowerPoint</Application>
  <PresentationFormat>Personalizar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Montserrat Heavy</vt:lpstr>
      <vt:lpstr>Open Sans 2 Medium</vt:lpstr>
      <vt:lpstr>Arial</vt:lpstr>
      <vt:lpstr>Lato</vt:lpstr>
      <vt:lpstr>Calibri</vt:lpstr>
      <vt:lpstr>Open Sans 2 Ultra-Bold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Banner Pet saude Equidade.pdf</dc:title>
  <dc:creator>Lediana Cardoso</dc:creator>
  <cp:lastModifiedBy>Lediana Cardoso</cp:lastModifiedBy>
  <cp:revision>3</cp:revision>
  <dcterms:created xsi:type="dcterms:W3CDTF">2006-08-16T00:00:00Z</dcterms:created>
  <dcterms:modified xsi:type="dcterms:W3CDTF">2026-03-10T22:52:11Z</dcterms:modified>
  <dc:identifier>DAHDGXxZBD8</dc:identifier>
</cp:coreProperties>
</file>